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D4439E5-EA53-4F10-B341-E2D6F45C34B0}" type="datetimeFigureOut">
              <a:rPr lang="en-US" smtClean="0"/>
              <a:t>6/24/2015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3BD9B1E0-2340-47A6-AC5D-D21D20D48964}"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4439E5-EA53-4F10-B341-E2D6F45C34B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9B1E0-2340-47A6-AC5D-D21D20D4896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4439E5-EA53-4F10-B341-E2D6F45C34B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9B1E0-2340-47A6-AC5D-D21D20D48964}"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D4439E5-EA53-4F10-B341-E2D6F45C34B0}" type="datetimeFigureOut">
              <a:rPr lang="en-US" smtClean="0"/>
              <a:t>6/24/2015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9B1E0-2340-47A6-AC5D-D21D20D48964}"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2D4439E5-EA53-4F10-B341-E2D6F45C34B0}" type="datetimeFigureOut">
              <a:rPr lang="en-US" smtClean="0"/>
              <a:t>6/24/2015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3BD9B1E0-2340-47A6-AC5D-D21D20D48964}"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D4439E5-EA53-4F10-B341-E2D6F45C34B0}"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9B1E0-2340-47A6-AC5D-D21D20D48964}"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D4439E5-EA53-4F10-B341-E2D6F45C34B0}" type="datetimeFigureOut">
              <a:rPr lang="en-US" smtClean="0"/>
              <a:t>6/24/2015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D9B1E0-2340-47A6-AC5D-D21D20D48964}"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4439E5-EA53-4F10-B341-E2D6F45C34B0}" type="datetimeFigureOut">
              <a:rPr lang="en-US" smtClean="0"/>
              <a:t>6/24/2015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D9B1E0-2340-47A6-AC5D-D21D20D48964}"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4439E5-EA53-4F10-B341-E2D6F45C34B0}" type="datetimeFigureOut">
              <a:rPr lang="en-US" smtClean="0"/>
              <a:t>6/24/2015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D9B1E0-2340-47A6-AC5D-D21D20D48964}"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4439E5-EA53-4F10-B341-E2D6F45C34B0}"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9B1E0-2340-47A6-AC5D-D21D20D4896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4439E5-EA53-4F10-B341-E2D6F45C34B0}" type="datetimeFigureOut">
              <a:rPr lang="en-US" smtClean="0"/>
              <a:t>6/24/2015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9B1E0-2340-47A6-AC5D-D21D20D4896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D4439E5-EA53-4F10-B341-E2D6F45C34B0}" type="datetimeFigureOut">
              <a:rPr lang="en-US" smtClean="0"/>
              <a:t>6/24/2015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BD9B1E0-2340-47A6-AC5D-D21D20D48964}"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Parables of The Kingdom (Matthew 13)</a:t>
            </a:r>
            <a:endParaRPr lang="en-US" dirty="0"/>
          </a:p>
        </p:txBody>
      </p:sp>
      <p:sp>
        <p:nvSpPr>
          <p:cNvPr id="3" name="Subtitle 2"/>
          <p:cNvSpPr>
            <a:spLocks noGrp="1"/>
          </p:cNvSpPr>
          <p:nvPr>
            <p:ph type="subTitle" idx="1"/>
          </p:nvPr>
        </p:nvSpPr>
        <p:spPr/>
        <p:txBody>
          <a:bodyPr/>
          <a:lstStyle/>
          <a:p>
            <a:r>
              <a:rPr lang="en-US" dirty="0" smtClean="0"/>
              <a:t>Living in The Kingdom - 4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Hidden Kingdom</a:t>
            </a:r>
            <a:endParaRPr lang="en-US" dirty="0"/>
          </a:p>
        </p:txBody>
      </p:sp>
      <p:sp>
        <p:nvSpPr>
          <p:cNvPr id="3" name="Content Placeholder 2"/>
          <p:cNvSpPr>
            <a:spLocks noGrp="1"/>
          </p:cNvSpPr>
          <p:nvPr>
            <p:ph sz="quarter" idx="1"/>
          </p:nvPr>
        </p:nvSpPr>
        <p:spPr/>
        <p:txBody>
          <a:bodyPr>
            <a:normAutofit fontScale="92500"/>
          </a:bodyPr>
          <a:lstStyle/>
          <a:p>
            <a:r>
              <a:rPr lang="en-US" dirty="0" smtClean="0"/>
              <a:t>Matthew 13: 33-35, 44-46</a:t>
            </a:r>
          </a:p>
          <a:p>
            <a:r>
              <a:rPr lang="en-US" b="1" dirty="0" smtClean="0"/>
              <a:t>Discussion: </a:t>
            </a:r>
            <a:r>
              <a:rPr lang="en-US" dirty="0" smtClean="0"/>
              <a:t>All these parables indicate that the Kingdom is secret, hidden or obscure in some way. They </a:t>
            </a:r>
            <a:r>
              <a:rPr lang="en-US" dirty="0" smtClean="0"/>
              <a:t>also </a:t>
            </a:r>
            <a:r>
              <a:rPr lang="en-US" dirty="0" smtClean="0"/>
              <a:t>show people discovering it, or the Kingdom being revealed b its leaven-like influence. They also indicate the great value of the Kingdom. </a:t>
            </a:r>
          </a:p>
          <a:p>
            <a:r>
              <a:rPr lang="en-US" dirty="0" smtClean="0"/>
              <a:t>Have we made Christian truth “too easy and too cheap”? </a:t>
            </a:r>
          </a:p>
          <a:p>
            <a:r>
              <a:rPr lang="en-US" dirty="0" smtClean="0"/>
              <a:t>Why does God want us to seek Him out and to “pay a price” of some sort for the Kingdom? </a:t>
            </a:r>
          </a:p>
          <a:p>
            <a:r>
              <a:rPr lang="en-US" dirty="0" smtClean="0"/>
              <a:t>What price did the disciples pay in order to learn about the Kingdom from Jesus? </a:t>
            </a:r>
          </a:p>
          <a:p>
            <a:r>
              <a:rPr lang="en-US" dirty="0" smtClean="0"/>
              <a:t>Is there a connection between the price we are prepared to pay for truth and our joy at finding it?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Ultimate Separation</a:t>
            </a:r>
            <a:endParaRPr lang="en-US" dirty="0"/>
          </a:p>
        </p:txBody>
      </p:sp>
      <p:sp>
        <p:nvSpPr>
          <p:cNvPr id="3" name="Content Placeholder 2"/>
          <p:cNvSpPr>
            <a:spLocks noGrp="1"/>
          </p:cNvSpPr>
          <p:nvPr>
            <p:ph sz="quarter" idx="1"/>
          </p:nvPr>
        </p:nvSpPr>
        <p:spPr/>
        <p:txBody>
          <a:bodyPr/>
          <a:lstStyle/>
          <a:p>
            <a:r>
              <a:rPr lang="en-US" dirty="0" smtClean="0"/>
              <a:t>Matthew 13:47-50</a:t>
            </a:r>
            <a:br>
              <a:rPr lang="en-US" dirty="0" smtClean="0"/>
            </a:br>
            <a:r>
              <a:rPr lang="en-US" dirty="0" smtClean="0"/>
              <a:t/>
            </a:r>
            <a:br>
              <a:rPr lang="en-US" dirty="0" smtClean="0"/>
            </a:br>
            <a:endParaRPr lang="en-US" dirty="0" smtClean="0"/>
          </a:p>
          <a:p>
            <a:r>
              <a:rPr lang="en-US" b="1" dirty="0" smtClean="0"/>
              <a:t>Discussion: </a:t>
            </a:r>
            <a:endParaRPr lang="en-US" b="1" dirty="0" smtClean="0"/>
          </a:p>
          <a:p>
            <a:r>
              <a:rPr lang="en-US" dirty="0" smtClean="0"/>
              <a:t>What </a:t>
            </a:r>
            <a:r>
              <a:rPr lang="en-US" dirty="0" smtClean="0"/>
              <a:t>does this parable tell us about the end of the age? </a:t>
            </a:r>
            <a:r>
              <a:rPr lang="en-US" dirty="0" smtClean="0"/>
              <a:t/>
            </a:r>
            <a:br>
              <a:rPr lang="en-US" dirty="0" smtClean="0"/>
            </a:br>
            <a:endParaRPr lang="en-US" dirty="0" smtClean="0"/>
          </a:p>
          <a:p>
            <a:r>
              <a:rPr lang="en-US" dirty="0" smtClean="0"/>
              <a:t>How do the angels sort out the good from the bad? </a:t>
            </a:r>
            <a:r>
              <a:rPr lang="en-US" dirty="0" smtClean="0"/>
              <a:t/>
            </a:r>
            <a:br>
              <a:rPr lang="en-US" dirty="0" smtClean="0"/>
            </a:br>
            <a:endParaRPr lang="en-US" dirty="0" smtClean="0"/>
          </a:p>
          <a:p>
            <a:r>
              <a:rPr lang="en-US" dirty="0" smtClean="0"/>
              <a:t>What is meant by “sorting the good into containers”?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a:t>
            </a:r>
            <a:endParaRPr lang="en-US" dirty="0"/>
          </a:p>
        </p:txBody>
      </p:sp>
      <p:sp>
        <p:nvSpPr>
          <p:cNvPr id="3" name="Content Placeholder 2"/>
          <p:cNvSpPr>
            <a:spLocks noGrp="1"/>
          </p:cNvSpPr>
          <p:nvPr>
            <p:ph sz="quarter" idx="1"/>
          </p:nvPr>
        </p:nvSpPr>
        <p:spPr/>
        <p:txBody>
          <a:bodyPr/>
          <a:lstStyle/>
          <a:p>
            <a:r>
              <a:rPr lang="en-US" dirty="0" smtClean="0"/>
              <a:t>Someone says the following: “</a:t>
            </a:r>
            <a:r>
              <a:rPr lang="en-US" i="1" dirty="0" smtClean="0"/>
              <a:t>I don’t believe that anyone is going to Hell. Everyone hears God and knows God and a loving God would never send anyone to Hell. I just don’t believe that Jesus would do that!</a:t>
            </a:r>
            <a:r>
              <a:rPr lang="en-US" dirty="0" smtClean="0"/>
              <a:t>”</a:t>
            </a:r>
            <a:br>
              <a:rPr lang="en-US" dirty="0" smtClean="0"/>
            </a:br>
            <a:endParaRPr lang="en-US" dirty="0" smtClean="0"/>
          </a:p>
          <a:p>
            <a:r>
              <a:rPr lang="en-US" dirty="0" smtClean="0"/>
              <a:t>From Matthew 13 show them:</a:t>
            </a:r>
          </a:p>
          <a:p>
            <a:r>
              <a:rPr lang="en-US" dirty="0" smtClean="0"/>
              <a:t>A) The difference between our spiritual sensitivities</a:t>
            </a:r>
          </a:p>
          <a:p>
            <a:r>
              <a:rPr lang="en-US" dirty="0" smtClean="0"/>
              <a:t>B) The difference between the righteous and the wicked</a:t>
            </a:r>
          </a:p>
          <a:p>
            <a:r>
              <a:rPr lang="en-US" dirty="0" smtClean="0"/>
              <a:t>C) What happens to the righteous and the wicked</a:t>
            </a:r>
          </a:p>
          <a:p>
            <a:r>
              <a:rPr lang="en-US" dirty="0" smtClean="0"/>
              <a:t>D) How they should seek the Pearl of Great Price.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Parables…</a:t>
            </a:r>
            <a:endParaRPr lang="en-US" dirty="0"/>
          </a:p>
        </p:txBody>
      </p:sp>
      <p:sp>
        <p:nvSpPr>
          <p:cNvPr id="3" name="Content Placeholder 2"/>
          <p:cNvSpPr>
            <a:spLocks noGrp="1"/>
          </p:cNvSpPr>
          <p:nvPr>
            <p:ph sz="quarter" idx="1"/>
          </p:nvPr>
        </p:nvSpPr>
        <p:spPr/>
        <p:txBody>
          <a:bodyPr>
            <a:normAutofit fontScale="85000" lnSpcReduction="20000"/>
          </a:bodyPr>
          <a:lstStyle/>
          <a:p>
            <a:endParaRPr lang="en-US" dirty="0" smtClean="0"/>
          </a:p>
          <a:p>
            <a:r>
              <a:rPr lang="en-US" dirty="0" smtClean="0"/>
              <a:t> The Kingdom of God is a spiritual reality, however the Bible tells us that it is not a completely strange and unknowable spiritual reality. In fact there are very deep analogies between the principles of Creation and the principles of the Kingdom and some of these deep analogies are set out in the parables of Jesus. </a:t>
            </a:r>
          </a:p>
          <a:p>
            <a:r>
              <a:rPr lang="en-US" dirty="0" smtClean="0"/>
              <a:t>An analogy is when something is “like” something else in a way that “maps onto” the other thing, so that inferences can be drawn or conclusions can be made. </a:t>
            </a:r>
          </a:p>
          <a:p>
            <a:r>
              <a:rPr lang="en-US" dirty="0" smtClean="0"/>
              <a:t>So when we say that Christ is the Head of the Church which is His bride then we are using human marriage (the known thing) as a “map” that tells us how God’s love for His Church (unknown thing) operates. Because the map is very close we can press that particular analogy a long way and talk about faithfulness, love, submission, sacrifice etc. Some analogies are very poor analogies and not very useful e.g. saying the earth is like a basketball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Like Unto…</a:t>
            </a:r>
            <a:endParaRPr lang="en-US" dirty="0"/>
          </a:p>
        </p:txBody>
      </p:sp>
      <p:sp>
        <p:nvSpPr>
          <p:cNvPr id="3" name="Content Placeholder 2"/>
          <p:cNvSpPr>
            <a:spLocks noGrp="1"/>
          </p:cNvSpPr>
          <p:nvPr>
            <p:ph sz="quarter" idx="1"/>
          </p:nvPr>
        </p:nvSpPr>
        <p:spPr/>
        <p:txBody>
          <a:bodyPr>
            <a:normAutofit fontScale="77500" lnSpcReduction="20000"/>
          </a:bodyPr>
          <a:lstStyle/>
          <a:p>
            <a:endParaRPr lang="en-US" dirty="0" smtClean="0"/>
          </a:p>
          <a:p>
            <a:r>
              <a:rPr lang="en-US" dirty="0" smtClean="0"/>
              <a:t> The parables often start with a key phrase that indicates the analogy e.g. “the Kingdom of God is like unto…” so we know the two things which are being compared e.g. the Kingdom of God and a field or a dragnet. And the analogy can only be pressed as far as the similarity is valid. For instance it would be incorrect to say that the Kingdom of God is constructed from soil (field) or is carried in a fishing boat (dragnet). </a:t>
            </a:r>
          </a:p>
          <a:p>
            <a:r>
              <a:rPr lang="en-US" dirty="0" smtClean="0"/>
              <a:t>Parables are mainly found in the Synoptic Gospel (Matthew, Mark and Luke) which are written for solely Jewish audiences (Matthew) or combined Jewish and Gentile audiences (Mark, Luke). John’s gospel has no parables and was written primarily for Greek-speaking churches in Ephesus and Asia Minor (Turkey) and thinks in terms of symbols rather than in terms of similarities and parables. </a:t>
            </a:r>
          </a:p>
          <a:p>
            <a:r>
              <a:rPr lang="en-US" dirty="0" smtClean="0"/>
              <a:t>So the key thought is that parables are like maps of the Kingdom of God, however “the map is not the territory” and they only give us partial information and can only be pressed so far. In this lesson we will examine the parables in Matthew chapter 13.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sz="quarter" idx="1"/>
          </p:nvPr>
        </p:nvSpPr>
        <p:spPr/>
        <p:txBody>
          <a:bodyPr>
            <a:normAutofit fontScale="92500" lnSpcReduction="20000"/>
          </a:bodyPr>
          <a:lstStyle/>
          <a:p>
            <a:endParaRPr lang="en-US" dirty="0" smtClean="0"/>
          </a:p>
          <a:p>
            <a:r>
              <a:rPr lang="en-US" dirty="0" smtClean="0"/>
              <a:t> </a:t>
            </a:r>
            <a:r>
              <a:rPr lang="en-US" b="1" dirty="0" smtClean="0"/>
              <a:t>Definitions: </a:t>
            </a:r>
            <a:r>
              <a:rPr lang="en-US" dirty="0" smtClean="0"/>
              <a:t>An is a relation of similarity between two or more things, so that an inference (reasoning from premise to conclusion) is drawn on the basis of that similarity. So if item or person or process A is known to have certain characteristics, and if item or person or process B is known to have at least some of those characteristics, the inference is drawn that B also has those other characteristics. If the cases are not similar enough to warrant the inference, then it is a false analogy. </a:t>
            </a:r>
            <a:r>
              <a:rPr lang="en-US" dirty="0" smtClean="0"/>
              <a:t/>
            </a:r>
            <a:br>
              <a:rPr lang="en-US" dirty="0" smtClean="0"/>
            </a:br>
            <a:endParaRPr lang="en-US" dirty="0" smtClean="0"/>
          </a:p>
          <a:p>
            <a:r>
              <a:rPr lang="en-US" b="1" dirty="0" smtClean="0"/>
              <a:t>The Law of Correspondence of Heaven and Earth: </a:t>
            </a:r>
            <a:r>
              <a:rPr lang="en-US" dirty="0" smtClean="0"/>
              <a:t>Matthew 16:19 I will give you the keys of the kingdom of heaven, and whatever you bind on earth shall be bound in heaven, and whatever you loose on earth shall be loosed in heaven." (see also Matthew </a:t>
            </a:r>
            <a:r>
              <a:rPr lang="en-US" dirty="0" smtClean="0"/>
              <a:t>18:18</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 1</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When </a:t>
            </a:r>
            <a:r>
              <a:rPr lang="en-US" dirty="0" smtClean="0"/>
              <a:t>the Bible says that God is a Shepherd seeking the lost sheep is that a good analogy or a poor analogy? </a:t>
            </a:r>
            <a:r>
              <a:rPr lang="en-US" dirty="0" smtClean="0"/>
              <a:t/>
            </a:r>
            <a:br>
              <a:rPr lang="en-US" dirty="0" smtClean="0"/>
            </a:br>
            <a:endParaRPr lang="en-US" dirty="0" smtClean="0"/>
          </a:p>
          <a:p>
            <a:r>
              <a:rPr lang="en-US" dirty="0" smtClean="0"/>
              <a:t>In what ways is God like a shepherd seeking the lost sheep (Luke 15) ? </a:t>
            </a:r>
            <a:r>
              <a:rPr lang="en-US" dirty="0" smtClean="0"/>
              <a:t/>
            </a:r>
            <a:br>
              <a:rPr lang="en-US" dirty="0" smtClean="0"/>
            </a:br>
            <a:endParaRPr lang="en-US" dirty="0" smtClean="0"/>
          </a:p>
          <a:p>
            <a:r>
              <a:rPr lang="en-US" dirty="0" smtClean="0"/>
              <a:t>In what ways is God not the least bit like a shepherd? </a:t>
            </a:r>
            <a:r>
              <a:rPr lang="en-US" dirty="0" smtClean="0"/>
              <a:t/>
            </a:r>
            <a:br>
              <a:rPr lang="en-US" dirty="0" smtClean="0"/>
            </a:br>
            <a:endParaRPr lang="en-US" dirty="0" smtClean="0"/>
          </a:p>
          <a:p>
            <a:r>
              <a:rPr lang="en-US" dirty="0" smtClean="0"/>
              <a:t>What do we mean by “the map is not the territory”?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Sensitivity</a:t>
            </a:r>
            <a:endParaRPr lang="en-US" dirty="0"/>
          </a:p>
        </p:txBody>
      </p:sp>
      <p:sp>
        <p:nvSpPr>
          <p:cNvPr id="3" name="Content Placeholder 2"/>
          <p:cNvSpPr>
            <a:spLocks noGrp="1"/>
          </p:cNvSpPr>
          <p:nvPr>
            <p:ph sz="quarter" idx="1"/>
          </p:nvPr>
        </p:nvSpPr>
        <p:spPr/>
        <p:txBody>
          <a:bodyPr/>
          <a:lstStyle/>
          <a:p>
            <a:r>
              <a:rPr lang="en-US" dirty="0" smtClean="0"/>
              <a:t>Matthew 13:10-17</a:t>
            </a:r>
            <a:br>
              <a:rPr lang="en-US" dirty="0" smtClean="0"/>
            </a:br>
            <a:r>
              <a:rPr lang="en-US" dirty="0" smtClean="0"/>
              <a:t/>
            </a:r>
            <a:br>
              <a:rPr lang="en-US" dirty="0" smtClean="0"/>
            </a:br>
            <a:endParaRPr lang="en-US" dirty="0" smtClean="0"/>
          </a:p>
          <a:p>
            <a:r>
              <a:rPr lang="en-US" b="1" dirty="0" smtClean="0"/>
              <a:t>Discussion: </a:t>
            </a:r>
            <a:endParaRPr lang="en-US" b="1" dirty="0" smtClean="0"/>
          </a:p>
          <a:p>
            <a:r>
              <a:rPr lang="en-US" dirty="0" smtClean="0"/>
              <a:t>How </a:t>
            </a:r>
            <a:r>
              <a:rPr lang="en-US" dirty="0" smtClean="0"/>
              <a:t>is it “blessed” to be spiritually perceptive? </a:t>
            </a:r>
            <a:endParaRPr lang="en-US" dirty="0" smtClean="0"/>
          </a:p>
          <a:p>
            <a:r>
              <a:rPr lang="en-US" dirty="0" smtClean="0"/>
              <a:t>What </a:t>
            </a:r>
            <a:r>
              <a:rPr lang="en-US" dirty="0" smtClean="0"/>
              <a:t>happens to those who “have more”? </a:t>
            </a:r>
            <a:endParaRPr lang="en-US" dirty="0" smtClean="0"/>
          </a:p>
          <a:p>
            <a:r>
              <a:rPr lang="en-US" dirty="0" smtClean="0"/>
              <a:t>On </a:t>
            </a:r>
            <a:r>
              <a:rPr lang="en-US" dirty="0" smtClean="0"/>
              <a:t>the other hand what happens to those who are “dull of hearing?”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Parable Of The </a:t>
            </a:r>
            <a:r>
              <a:rPr lang="en-US" dirty="0" err="1" smtClean="0"/>
              <a:t>Sower</a:t>
            </a:r>
            <a:endParaRPr lang="en-US" dirty="0"/>
          </a:p>
        </p:txBody>
      </p:sp>
      <p:sp>
        <p:nvSpPr>
          <p:cNvPr id="3" name="Content Placeholder 2"/>
          <p:cNvSpPr>
            <a:spLocks noGrp="1"/>
          </p:cNvSpPr>
          <p:nvPr>
            <p:ph sz="quarter" idx="1"/>
          </p:nvPr>
        </p:nvSpPr>
        <p:spPr/>
        <p:txBody>
          <a:bodyPr/>
          <a:lstStyle/>
          <a:p>
            <a:r>
              <a:rPr lang="en-US" dirty="0" smtClean="0"/>
              <a:t>Matthew 13:1-9, 18-23</a:t>
            </a:r>
            <a:br>
              <a:rPr lang="en-US" dirty="0" smtClean="0"/>
            </a:br>
            <a:endParaRPr lang="en-US" dirty="0" smtClean="0"/>
          </a:p>
          <a:p>
            <a:r>
              <a:rPr lang="en-US" b="1" dirty="0" smtClean="0"/>
              <a:t>Discussion: </a:t>
            </a:r>
            <a:r>
              <a:rPr lang="en-US" b="1" dirty="0" smtClean="0"/>
              <a:t/>
            </a:r>
            <a:br>
              <a:rPr lang="en-US" b="1" dirty="0" smtClean="0"/>
            </a:br>
            <a:r>
              <a:rPr lang="en-US" dirty="0" smtClean="0"/>
              <a:t>How </a:t>
            </a:r>
            <a:r>
              <a:rPr lang="en-US" dirty="0" smtClean="0"/>
              <a:t>is the parable of the </a:t>
            </a:r>
            <a:r>
              <a:rPr lang="en-US" dirty="0" err="1" smtClean="0"/>
              <a:t>Sower</a:t>
            </a:r>
            <a:r>
              <a:rPr lang="en-US" dirty="0" smtClean="0"/>
              <a:t> the master parable which gives us the keys to Jesus’ use of analogy? </a:t>
            </a:r>
            <a:r>
              <a:rPr lang="en-US" dirty="0" smtClean="0"/>
              <a:t/>
            </a:r>
            <a:br>
              <a:rPr lang="en-US" dirty="0" smtClean="0"/>
            </a:br>
            <a:r>
              <a:rPr lang="en-US" dirty="0" smtClean="0"/>
              <a:t/>
            </a:r>
            <a:br>
              <a:rPr lang="en-US" dirty="0" smtClean="0"/>
            </a:br>
            <a:r>
              <a:rPr lang="en-US" dirty="0" smtClean="0"/>
              <a:t>What </a:t>
            </a:r>
            <a:r>
              <a:rPr lang="en-US" dirty="0" smtClean="0"/>
              <a:t>is its meaning? </a:t>
            </a:r>
            <a:r>
              <a:rPr lang="en-US" dirty="0" smtClean="0"/>
              <a:t/>
            </a:r>
            <a:br>
              <a:rPr lang="en-US" dirty="0" smtClean="0"/>
            </a:br>
            <a:r>
              <a:rPr lang="en-US" dirty="0" smtClean="0"/>
              <a:t/>
            </a:r>
            <a:br>
              <a:rPr lang="en-US" dirty="0" smtClean="0"/>
            </a:br>
            <a:r>
              <a:rPr lang="en-US" dirty="0" smtClean="0"/>
              <a:t>What </a:t>
            </a:r>
            <a:r>
              <a:rPr lang="en-US" dirty="0" smtClean="0"/>
              <a:t>does it tell us about the spiritual life? </a:t>
            </a:r>
            <a:r>
              <a:rPr lang="en-US" dirty="0" smtClean="0"/>
              <a:t/>
            </a:r>
            <a:br>
              <a:rPr lang="en-US" dirty="0" smtClean="0"/>
            </a:br>
            <a:r>
              <a:rPr lang="en-US" dirty="0" smtClean="0"/>
              <a:t/>
            </a:r>
            <a:br>
              <a:rPr lang="en-US" dirty="0" smtClean="0"/>
            </a:br>
            <a:r>
              <a:rPr lang="en-US" dirty="0" smtClean="0"/>
              <a:t>In </a:t>
            </a:r>
            <a:r>
              <a:rPr lang="en-US" dirty="0" smtClean="0"/>
              <a:t>this parable, how do heaven and earth correspond to each other?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Wheat And The Tares</a:t>
            </a:r>
            <a:endParaRPr lang="en-US" dirty="0"/>
          </a:p>
        </p:txBody>
      </p:sp>
      <p:sp>
        <p:nvSpPr>
          <p:cNvPr id="3" name="Content Placeholder 2"/>
          <p:cNvSpPr>
            <a:spLocks noGrp="1"/>
          </p:cNvSpPr>
          <p:nvPr>
            <p:ph sz="quarter" idx="1"/>
          </p:nvPr>
        </p:nvSpPr>
        <p:spPr/>
        <p:txBody>
          <a:bodyPr/>
          <a:lstStyle/>
          <a:p>
            <a:r>
              <a:rPr lang="en-US" dirty="0" smtClean="0"/>
              <a:t>Matthew 13: 24-30, 36-43</a:t>
            </a:r>
          </a:p>
          <a:p>
            <a:r>
              <a:rPr lang="en-US" b="1" dirty="0" smtClean="0"/>
              <a:t>Discussion: </a:t>
            </a:r>
            <a:endParaRPr lang="en-US" b="1" dirty="0" smtClean="0"/>
          </a:p>
          <a:p>
            <a:r>
              <a:rPr lang="en-US" dirty="0" smtClean="0"/>
              <a:t>What </a:t>
            </a:r>
            <a:r>
              <a:rPr lang="en-US" dirty="0" smtClean="0"/>
              <a:t>does the parable of the wheat and the tares tell us about the nature of the Kingdom of God? </a:t>
            </a:r>
            <a:endParaRPr lang="en-US" dirty="0" smtClean="0"/>
          </a:p>
          <a:p>
            <a:r>
              <a:rPr lang="en-US" dirty="0" smtClean="0"/>
              <a:t>How </a:t>
            </a:r>
            <a:r>
              <a:rPr lang="en-US" dirty="0" smtClean="0"/>
              <a:t>does it build upon the symbolism in the parable of the </a:t>
            </a:r>
            <a:r>
              <a:rPr lang="en-US" dirty="0" err="1" smtClean="0"/>
              <a:t>sower</a:t>
            </a:r>
            <a:r>
              <a:rPr lang="en-US" dirty="0" smtClean="0"/>
              <a:t>? </a:t>
            </a:r>
            <a:endParaRPr lang="en-US" dirty="0" smtClean="0"/>
          </a:p>
          <a:p>
            <a:r>
              <a:rPr lang="en-US" dirty="0" smtClean="0"/>
              <a:t>How </a:t>
            </a:r>
            <a:r>
              <a:rPr lang="en-US" dirty="0" smtClean="0"/>
              <a:t>does this parable introduce a more complex mapping of the spiritual world and the natural order? </a:t>
            </a:r>
          </a:p>
          <a:p>
            <a:r>
              <a:rPr lang="en-US" dirty="0" smtClean="0"/>
              <a:t>What does it tell us about the nature of evil? </a:t>
            </a:r>
          </a:p>
          <a:p>
            <a:r>
              <a:rPr lang="en-US" dirty="0" smtClean="0"/>
              <a:t>Why is God patient with evil?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Mustard Seeds</a:t>
            </a:r>
            <a:endParaRPr lang="en-US" dirty="0"/>
          </a:p>
        </p:txBody>
      </p:sp>
      <p:sp>
        <p:nvSpPr>
          <p:cNvPr id="3" name="Content Placeholder 2"/>
          <p:cNvSpPr>
            <a:spLocks noGrp="1"/>
          </p:cNvSpPr>
          <p:nvPr>
            <p:ph sz="quarter" idx="1"/>
          </p:nvPr>
        </p:nvSpPr>
        <p:spPr/>
        <p:txBody>
          <a:bodyPr>
            <a:normAutofit/>
          </a:bodyPr>
          <a:lstStyle/>
          <a:p>
            <a:r>
              <a:rPr lang="en-US" dirty="0" smtClean="0"/>
              <a:t>Matthew 13:31,32</a:t>
            </a:r>
            <a:br>
              <a:rPr lang="en-US" dirty="0" smtClean="0"/>
            </a:br>
            <a:endParaRPr lang="en-US" dirty="0" smtClean="0"/>
          </a:p>
          <a:p>
            <a:r>
              <a:rPr lang="en-US" b="1" dirty="0" smtClean="0"/>
              <a:t>Background: </a:t>
            </a:r>
            <a:r>
              <a:rPr lang="en-US" dirty="0" smtClean="0"/>
              <a:t>The mustard tree was a rapidly multiplying “pest” that grew everywhere and took over entire fields as the mustard seed was blown by wind. It was against the law to plant it anywhere near someone else’s field. </a:t>
            </a:r>
            <a:r>
              <a:rPr lang="en-US" dirty="0" smtClean="0"/>
              <a:t/>
            </a:r>
            <a:br>
              <a:rPr lang="en-US" dirty="0" smtClean="0"/>
            </a:br>
            <a:endParaRPr lang="en-US" dirty="0" smtClean="0"/>
          </a:p>
          <a:p>
            <a:r>
              <a:rPr lang="en-US" b="1" dirty="0" smtClean="0"/>
              <a:t>Discussion: </a:t>
            </a:r>
            <a:endParaRPr lang="en-US" b="1" dirty="0" smtClean="0"/>
          </a:p>
          <a:p>
            <a:r>
              <a:rPr lang="en-US" sz="2400" dirty="0" smtClean="0"/>
              <a:t>How </a:t>
            </a:r>
            <a:r>
              <a:rPr lang="en-US" sz="2400" dirty="0" smtClean="0"/>
              <a:t>is the mustard seed’s growth like the Kingdom of God? </a:t>
            </a:r>
          </a:p>
          <a:p>
            <a:r>
              <a:rPr lang="en-US" sz="2400" dirty="0" smtClean="0"/>
              <a:t>How is the Kingdom of God a “pest” to the kingdoms of this world?</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57</TotalTime>
  <Words>829</Words>
  <Application>Microsoft Office PowerPoint</Application>
  <PresentationFormat>On-screen Show (4:3)</PresentationFormat>
  <Paragraphs>65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Origin</vt:lpstr>
      <vt:lpstr>The Parables of The Kingdom (Matthew 13)</vt:lpstr>
      <vt:lpstr>Parables…</vt:lpstr>
      <vt:lpstr>Is Like Unto…</vt:lpstr>
      <vt:lpstr>Definitions…</vt:lpstr>
      <vt:lpstr>Discussion 1</vt:lpstr>
      <vt:lpstr>Spiritual Sensitivity</vt:lpstr>
      <vt:lpstr>The Parable Of The Sower</vt:lpstr>
      <vt:lpstr>The Wheat And The Tares</vt:lpstr>
      <vt:lpstr>Mustard Seeds</vt:lpstr>
      <vt:lpstr>The Hidden Kingdom</vt:lpstr>
      <vt:lpstr>Ultimate Separation</vt:lpstr>
      <vt:lpstr>Scenario Question</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Parables of The Kingdom (Matthew 13)</dc:title>
  <dc:creator>John Edmiston</dc:creator>
  <cp:lastModifiedBy>John Edmiston</cp:lastModifiedBy>
  <cp:revision>8</cp:revision>
  <dcterms:created xsi:type="dcterms:W3CDTF">2015-06-24T23:30:35Z</dcterms:created>
  <dcterms:modified xsi:type="dcterms:W3CDTF">2015-06-25T00:28:04Z</dcterms:modified>
</cp:coreProperties>
</file>